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59"/>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10371" r:id="rId38"/>
    <p:sldId id="10372" r:id="rId39"/>
    <p:sldId id="10373" r:id="rId40"/>
    <p:sldId id="10374" r:id="rId41"/>
    <p:sldId id="10375" r:id="rId42"/>
    <p:sldId id="10376" r:id="rId43"/>
    <p:sldId id="10370" r:id="rId44"/>
    <p:sldId id="10378" r:id="rId45"/>
    <p:sldId id="10377" r:id="rId46"/>
    <p:sldId id="331" r:id="rId47"/>
    <p:sldId id="1582" r:id="rId48"/>
    <p:sldId id="336" r:id="rId49"/>
    <p:sldId id="338" r:id="rId50"/>
    <p:sldId id="10379" r:id="rId51"/>
    <p:sldId id="10364" r:id="rId52"/>
    <p:sldId id="10365" r:id="rId53"/>
    <p:sldId id="10367" r:id="rId54"/>
    <p:sldId id="10380" r:id="rId55"/>
    <p:sldId id="10366" r:id="rId56"/>
    <p:sldId id="10368" r:id="rId57"/>
    <p:sldId id="36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96034" autoAdjust="0"/>
  </p:normalViewPr>
  <p:slideViewPr>
    <p:cSldViewPr snapToGrid="0">
      <p:cViewPr varScale="1">
        <p:scale>
          <a:sx n="99" d="100"/>
          <a:sy n="99" d="100"/>
        </p:scale>
        <p:origin x="120" y="56"/>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3/11/2020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25759470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3/11/2020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11/03/2020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65.xml"/><Relationship Id="rId4" Type="http://schemas.openxmlformats.org/officeDocument/2006/relationships/image" Target="../media/image6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&lt;proctor name&gt; - &lt;proctor title&gt;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503214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24786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endParaRPr lang="en-US" sz="2000" strike="sngStrike" dirty="0">
              <a:latin typeface="Segoe UI Semilight" panose="020B0402040204020203" pitchFamily="34" charset="0"/>
              <a:cs typeface="Segoe UI Semilight" panose="020B0402040204020203" pitchFamily="34" charset="0"/>
            </a:endParaRPr>
          </a:p>
          <a:p>
            <a:r>
              <a:rPr lang="en-AU" sz="2000" b="1" u="sng" dirty="0"/>
              <a:t>https://aka.ms/workshop-integration-case-study  </a:t>
            </a:r>
          </a:p>
          <a:p>
            <a:pPr lvl="0"/>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CB3747D2-C464-4144-85A5-D228EA91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714" y="2880734"/>
            <a:ext cx="4524341" cy="3717068"/>
          </a:xfrm>
          <a:prstGeom prst="rect">
            <a:avLst/>
          </a:prstGeom>
        </p:spPr>
      </p:pic>
      <p:sp>
        <p:nvSpPr>
          <p:cNvPr id="8" name="Oval 7">
            <a:extLst>
              <a:ext uri="{FF2B5EF4-FFF2-40B4-BE49-F238E27FC236}">
                <a16:creationId xmlns:a16="http://schemas.microsoft.com/office/drawing/2014/main" id="{CE02A742-1D09-49AD-9A04-A98B01E944CE}"/>
              </a:ext>
            </a:extLst>
          </p:cNvPr>
          <p:cNvSpPr/>
          <p:nvPr/>
        </p:nvSpPr>
        <p:spPr bwMode="auto">
          <a:xfrm>
            <a:off x="3663504" y="3387523"/>
            <a:ext cx="1597516" cy="270349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rPr>
              <a:t>PIM, conditional access etc.</a:t>
            </a:r>
            <a:endParaRPr lang="en-US" sz="3600" dirty="0">
              <a:solidFill>
                <a:schemeClr val="tx1"/>
              </a:solidFill>
              <a:latin typeface="+mj-lt"/>
            </a:endParaRPr>
          </a:p>
          <a:p>
            <a:endParaRPr lang="en-US" sz="3600" dirty="0">
              <a:solidFill>
                <a:schemeClr val="tx1"/>
              </a:solidFill>
            </a:endParaRPr>
          </a:p>
          <a:p>
            <a:r>
              <a:rPr lang="en-US" sz="3600" dirty="0">
                <a:solidFill>
                  <a:schemeClr val="tx1"/>
                </a:solidFill>
                <a:latin typeface="+mj-lt"/>
              </a:rPr>
              <a:t>Apply to any of the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below (or something different!).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Or use this?</a:t>
            </a:r>
            <a:endParaRPr lang="en-AU" sz="2000" b="1" dirty="0">
              <a:cs typeface="Segoe UI Semilight" panose="020B0402040204020203" pitchFamily="34" charset="0"/>
            </a:endParaRPr>
          </a:p>
        </p:txBody>
      </p:sp>
      <p:pic>
        <p:nvPicPr>
          <p:cNvPr id="3" name="Picture 2" descr="source: reddit">
            <a:extLst>
              <a:ext uri="{FF2B5EF4-FFF2-40B4-BE49-F238E27FC236}">
                <a16:creationId xmlns:a16="http://schemas.microsoft.com/office/drawing/2014/main" id="{8575AB37-CF12-47CA-88EE-73CD55D8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580" y="1126900"/>
            <a:ext cx="6792032" cy="5254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BC7573-D2C7-4812-BE0D-29B82468FB25}"/>
              </a:ext>
            </a:extLst>
          </p:cNvPr>
          <p:cNvSpPr txBox="1"/>
          <p:nvPr/>
        </p:nvSpPr>
        <p:spPr>
          <a:xfrm>
            <a:off x="2746486" y="6381481"/>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Source: www.nlymbery.com.au</a:t>
            </a:r>
            <a:endParaRPr lang="en-AU" sz="2000" b="1" dirty="0">
              <a:cs typeface="Segoe UI Semilight" panose="020B0402040204020203" pitchFamily="34" charset="0"/>
            </a:endParaRPr>
          </a:p>
        </p:txBody>
      </p:sp>
    </p:spTree>
    <p:extLst>
      <p:ext uri="{BB962C8B-B14F-4D97-AF65-F5344CB8AC3E}">
        <p14:creationId xmlns:p14="http://schemas.microsoft.com/office/powerpoint/2010/main" val="22972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677108"/>
          </a:xfrm>
          <a:prstGeom prst="rect">
            <a:avLst/>
          </a:prstGeom>
        </p:spPr>
        <p:txBody>
          <a:bodyPr wrap="square">
            <a:spAutoFit/>
          </a:bodyPr>
          <a:lstStyle/>
          <a:p>
            <a:r>
              <a:rPr lang="en-AU" sz="2000" b="1" dirty="0"/>
              <a:t>Workshop Content:</a:t>
            </a:r>
          </a:p>
          <a:p>
            <a:pPr>
              <a:lnSpc>
                <a:spcPct val="90000"/>
              </a:lnSpc>
              <a:spcAft>
                <a:spcPts val="600"/>
              </a:spcAft>
            </a:pPr>
            <a:r>
              <a:rPr lang="en-AU" sz="2000" b="1" u="sng" dirty="0"/>
              <a:t>https://aka.ms/workshop-integration-case-study</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3.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Widescreen</PresentationFormat>
  <Paragraphs>345</Paragraphs>
  <Slides>49</Slides>
  <Notes>39</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49</vt:i4>
      </vt:variant>
    </vt:vector>
  </HeadingPairs>
  <TitlesOfParts>
    <vt:vector size="64"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2020-03-11T04:41:53Z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